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2" r:id="rId6"/>
    <p:sldId id="259" r:id="rId7"/>
    <p:sldId id="260" r:id="rId8"/>
    <p:sldId id="261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" initials="L" lastIdx="2" clrIdx="0">
    <p:extLst>
      <p:ext uri="{19B8F6BF-5375-455C-9EA6-DF929625EA0E}">
        <p15:presenceInfo xmlns:p15="http://schemas.microsoft.com/office/powerpoint/2012/main" userId="3c72ca159c25d3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40C"/>
    <a:srgbClr val="33990F"/>
    <a:srgbClr val="5A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671"/>
  </p:normalViewPr>
  <p:slideViewPr>
    <p:cSldViewPr snapToGrid="0">
      <p:cViewPr varScale="1">
        <p:scale>
          <a:sx n="91" d="100"/>
          <a:sy n="91" d="100"/>
        </p:scale>
        <p:origin x="1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68949-D108-4EE4-8F97-72EF4142FA2D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4C8517-9326-45D1-B228-0B337D831482}">
      <dgm:prSet phldrT="[Text]"/>
      <dgm:spPr>
        <a:solidFill>
          <a:srgbClr val="33990F"/>
        </a:solidFill>
      </dgm:spPr>
      <dgm:t>
        <a:bodyPr/>
        <a:lstStyle/>
        <a:p>
          <a:r>
            <a:rPr lang="en-US" dirty="0"/>
            <a:t>Colleagues</a:t>
          </a:r>
        </a:p>
      </dgm:t>
    </dgm:pt>
    <dgm:pt modelId="{5ACA924C-02B8-4A8A-A8EA-081A479C9292}" type="parTrans" cxnId="{5B6529CF-FFB4-4D88-9DE3-C8A890C298D6}">
      <dgm:prSet/>
      <dgm:spPr/>
      <dgm:t>
        <a:bodyPr/>
        <a:lstStyle/>
        <a:p>
          <a:endParaRPr lang="en-US"/>
        </a:p>
      </dgm:t>
    </dgm:pt>
    <dgm:pt modelId="{AFDD4597-37CD-4EC4-86F2-AF3ABDE45EEF}" type="sibTrans" cxnId="{5B6529CF-FFB4-4D88-9DE3-C8A890C298D6}">
      <dgm:prSet/>
      <dgm:spPr>
        <a:solidFill>
          <a:srgbClr val="C8C40C"/>
        </a:solidFill>
      </dgm:spPr>
      <dgm:t>
        <a:bodyPr/>
        <a:lstStyle/>
        <a:p>
          <a:endParaRPr lang="en-US"/>
        </a:p>
      </dgm:t>
    </dgm:pt>
    <dgm:pt modelId="{604B6FF8-09A9-44E2-846E-E1D5BBEE260D}">
      <dgm:prSet phldrT="[Text]"/>
      <dgm:spPr>
        <a:solidFill>
          <a:srgbClr val="33990F"/>
        </a:solidFill>
      </dgm:spPr>
      <dgm:t>
        <a:bodyPr/>
        <a:lstStyle/>
        <a:p>
          <a:r>
            <a:rPr lang="en-US" dirty="0"/>
            <a:t>Previous Applicants</a:t>
          </a:r>
        </a:p>
      </dgm:t>
    </dgm:pt>
    <dgm:pt modelId="{F3866C00-E8AC-4875-9F90-6A47106C8855}" type="parTrans" cxnId="{B46B8354-26F3-414F-A12F-D7CD16DE9E21}">
      <dgm:prSet/>
      <dgm:spPr/>
      <dgm:t>
        <a:bodyPr/>
        <a:lstStyle/>
        <a:p>
          <a:endParaRPr lang="en-US"/>
        </a:p>
      </dgm:t>
    </dgm:pt>
    <dgm:pt modelId="{E41E85C8-EF16-44D3-B1D8-54301A1FB38E}" type="sibTrans" cxnId="{B46B8354-26F3-414F-A12F-D7CD16DE9E21}">
      <dgm:prSet/>
      <dgm:spPr>
        <a:solidFill>
          <a:srgbClr val="C8C40C"/>
        </a:solidFill>
      </dgm:spPr>
      <dgm:t>
        <a:bodyPr/>
        <a:lstStyle/>
        <a:p>
          <a:endParaRPr lang="en-US" dirty="0"/>
        </a:p>
      </dgm:t>
    </dgm:pt>
    <dgm:pt modelId="{CAEDE85E-FB6A-4295-B2CF-8CD965E3681F}">
      <dgm:prSet phldrT="[Text]"/>
      <dgm:spPr>
        <a:solidFill>
          <a:srgbClr val="33990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Mentees</a:t>
          </a:r>
        </a:p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E2348C18-74AE-4EEC-82DE-2872251B1346}" type="parTrans" cxnId="{DF911F56-3BF5-44DB-A54E-18A41FAF085C}">
      <dgm:prSet/>
      <dgm:spPr/>
      <dgm:t>
        <a:bodyPr/>
        <a:lstStyle/>
        <a:p>
          <a:endParaRPr lang="en-US"/>
        </a:p>
      </dgm:t>
    </dgm:pt>
    <dgm:pt modelId="{98D519F9-DFD1-4B99-91D4-AD3AEAEE45B8}" type="sibTrans" cxnId="{DF911F56-3BF5-44DB-A54E-18A41FAF085C}">
      <dgm:prSet/>
      <dgm:spPr>
        <a:solidFill>
          <a:srgbClr val="C8C40C"/>
        </a:solidFill>
      </dgm:spPr>
      <dgm:t>
        <a:bodyPr/>
        <a:lstStyle/>
        <a:p>
          <a:endParaRPr lang="en-US"/>
        </a:p>
      </dgm:t>
    </dgm:pt>
    <dgm:pt modelId="{7A5EB6BA-2246-4D35-B957-4D6B56C2E33E}">
      <dgm:prSet phldrT="[Text]"/>
      <dgm:spPr>
        <a:solidFill>
          <a:srgbClr val="33990F"/>
        </a:solidFill>
      </dgm:spPr>
      <dgm:t>
        <a:bodyPr/>
        <a:lstStyle/>
        <a:p>
          <a:r>
            <a:rPr lang="en-US" dirty="0"/>
            <a:t>Organizations</a:t>
          </a:r>
        </a:p>
      </dgm:t>
    </dgm:pt>
    <dgm:pt modelId="{89CC7A3D-A80D-4CAA-B495-76D58C6AAFCB}" type="parTrans" cxnId="{3FCF9620-96B0-407F-A23D-D947910F166B}">
      <dgm:prSet/>
      <dgm:spPr/>
      <dgm:t>
        <a:bodyPr/>
        <a:lstStyle/>
        <a:p>
          <a:endParaRPr lang="en-US"/>
        </a:p>
      </dgm:t>
    </dgm:pt>
    <dgm:pt modelId="{1DD1D2B0-2B91-4460-9836-CDBAC3BBCF3D}" type="sibTrans" cxnId="{3FCF9620-96B0-407F-A23D-D947910F166B}">
      <dgm:prSet/>
      <dgm:spPr>
        <a:solidFill>
          <a:srgbClr val="C8C40C"/>
        </a:solidFill>
      </dgm:spPr>
      <dgm:t>
        <a:bodyPr/>
        <a:lstStyle/>
        <a:p>
          <a:endParaRPr lang="en-US"/>
        </a:p>
      </dgm:t>
    </dgm:pt>
    <dgm:pt modelId="{36B4E909-A2D3-4805-9AA4-68632D448234}" type="pres">
      <dgm:prSet presAssocID="{4E868949-D108-4EE4-8F97-72EF4142FA2D}" presName="diagram" presStyleCnt="0">
        <dgm:presLayoutVars>
          <dgm:dir/>
          <dgm:resizeHandles val="exact"/>
        </dgm:presLayoutVars>
      </dgm:prSet>
      <dgm:spPr/>
    </dgm:pt>
    <dgm:pt modelId="{494DBD87-6D8E-4CE6-AB64-3FDB2285BE07}" type="pres">
      <dgm:prSet presAssocID="{444C8517-9326-45D1-B228-0B337D831482}" presName="node" presStyleLbl="node1" presStyleIdx="0" presStyleCnt="4">
        <dgm:presLayoutVars>
          <dgm:bulletEnabled val="1"/>
        </dgm:presLayoutVars>
      </dgm:prSet>
      <dgm:spPr/>
    </dgm:pt>
    <dgm:pt modelId="{D1D6FD5B-15E4-4DBD-9895-C091AC66461C}" type="pres">
      <dgm:prSet presAssocID="{AFDD4597-37CD-4EC4-86F2-AF3ABDE45EEF}" presName="sibTrans" presStyleCnt="0"/>
      <dgm:spPr/>
    </dgm:pt>
    <dgm:pt modelId="{E698B848-1E2D-4FEB-AF0E-D36A09CA545F}" type="pres">
      <dgm:prSet presAssocID="{604B6FF8-09A9-44E2-846E-E1D5BBEE260D}" presName="node" presStyleLbl="node1" presStyleIdx="1" presStyleCnt="4">
        <dgm:presLayoutVars>
          <dgm:bulletEnabled val="1"/>
        </dgm:presLayoutVars>
      </dgm:prSet>
      <dgm:spPr/>
    </dgm:pt>
    <dgm:pt modelId="{4E1C0E6B-14F9-4371-971E-C4DE16C0C973}" type="pres">
      <dgm:prSet presAssocID="{E41E85C8-EF16-44D3-B1D8-54301A1FB38E}" presName="sibTrans" presStyleCnt="0"/>
      <dgm:spPr/>
    </dgm:pt>
    <dgm:pt modelId="{65B89E26-D628-4C81-ABE0-D66D1DC864FB}" type="pres">
      <dgm:prSet presAssocID="{CAEDE85E-FB6A-4295-B2CF-8CD965E3681F}" presName="node" presStyleLbl="node1" presStyleIdx="2" presStyleCnt="4">
        <dgm:presLayoutVars>
          <dgm:bulletEnabled val="1"/>
        </dgm:presLayoutVars>
      </dgm:prSet>
      <dgm:spPr/>
    </dgm:pt>
    <dgm:pt modelId="{EA3D0907-4B76-4E3C-8F22-68D10A23477D}" type="pres">
      <dgm:prSet presAssocID="{98D519F9-DFD1-4B99-91D4-AD3AEAEE45B8}" presName="sibTrans" presStyleCnt="0"/>
      <dgm:spPr/>
    </dgm:pt>
    <dgm:pt modelId="{DAE5BD49-B682-453F-9AFD-6F50E66BAD06}" type="pres">
      <dgm:prSet presAssocID="{7A5EB6BA-2246-4D35-B957-4D6B56C2E33E}" presName="node" presStyleLbl="node1" presStyleIdx="3" presStyleCnt="4">
        <dgm:presLayoutVars>
          <dgm:bulletEnabled val="1"/>
        </dgm:presLayoutVars>
      </dgm:prSet>
      <dgm:spPr/>
    </dgm:pt>
  </dgm:ptLst>
  <dgm:cxnLst>
    <dgm:cxn modelId="{ADB19A01-19DA-4589-B3BD-9E2B1F7DF795}" type="presOf" srcId="{7A5EB6BA-2246-4D35-B957-4D6B56C2E33E}" destId="{DAE5BD49-B682-453F-9AFD-6F50E66BAD06}" srcOrd="0" destOrd="0" presId="urn:microsoft.com/office/officeart/2005/8/layout/default"/>
    <dgm:cxn modelId="{3FCF9620-96B0-407F-A23D-D947910F166B}" srcId="{4E868949-D108-4EE4-8F97-72EF4142FA2D}" destId="{7A5EB6BA-2246-4D35-B957-4D6B56C2E33E}" srcOrd="3" destOrd="0" parTransId="{89CC7A3D-A80D-4CAA-B495-76D58C6AAFCB}" sibTransId="{1DD1D2B0-2B91-4460-9836-CDBAC3BBCF3D}"/>
    <dgm:cxn modelId="{B46B8354-26F3-414F-A12F-D7CD16DE9E21}" srcId="{4E868949-D108-4EE4-8F97-72EF4142FA2D}" destId="{604B6FF8-09A9-44E2-846E-E1D5BBEE260D}" srcOrd="1" destOrd="0" parTransId="{F3866C00-E8AC-4875-9F90-6A47106C8855}" sibTransId="{E41E85C8-EF16-44D3-B1D8-54301A1FB38E}"/>
    <dgm:cxn modelId="{DF911F56-3BF5-44DB-A54E-18A41FAF085C}" srcId="{4E868949-D108-4EE4-8F97-72EF4142FA2D}" destId="{CAEDE85E-FB6A-4295-B2CF-8CD965E3681F}" srcOrd="2" destOrd="0" parTransId="{E2348C18-74AE-4EEC-82DE-2872251B1346}" sibTransId="{98D519F9-DFD1-4B99-91D4-AD3AEAEE45B8}"/>
    <dgm:cxn modelId="{9CCDB365-1B6D-43C8-892F-AB40CF69826D}" type="presOf" srcId="{CAEDE85E-FB6A-4295-B2CF-8CD965E3681F}" destId="{65B89E26-D628-4C81-ABE0-D66D1DC864FB}" srcOrd="0" destOrd="0" presId="urn:microsoft.com/office/officeart/2005/8/layout/default"/>
    <dgm:cxn modelId="{80356E9D-DFBA-4688-AEDB-D25AB0E11963}" type="presOf" srcId="{4E868949-D108-4EE4-8F97-72EF4142FA2D}" destId="{36B4E909-A2D3-4805-9AA4-68632D448234}" srcOrd="0" destOrd="0" presId="urn:microsoft.com/office/officeart/2005/8/layout/default"/>
    <dgm:cxn modelId="{3E5844B7-ED83-4A94-8560-F47D61E43A82}" type="presOf" srcId="{604B6FF8-09A9-44E2-846E-E1D5BBEE260D}" destId="{E698B848-1E2D-4FEB-AF0E-D36A09CA545F}" srcOrd="0" destOrd="0" presId="urn:microsoft.com/office/officeart/2005/8/layout/default"/>
    <dgm:cxn modelId="{82575FC8-B8D1-4BC8-9C04-31DAA86369DC}" type="presOf" srcId="{444C8517-9326-45D1-B228-0B337D831482}" destId="{494DBD87-6D8E-4CE6-AB64-3FDB2285BE07}" srcOrd="0" destOrd="0" presId="urn:microsoft.com/office/officeart/2005/8/layout/default"/>
    <dgm:cxn modelId="{5B6529CF-FFB4-4D88-9DE3-C8A890C298D6}" srcId="{4E868949-D108-4EE4-8F97-72EF4142FA2D}" destId="{444C8517-9326-45D1-B228-0B337D831482}" srcOrd="0" destOrd="0" parTransId="{5ACA924C-02B8-4A8A-A8EA-081A479C9292}" sibTransId="{AFDD4597-37CD-4EC4-86F2-AF3ABDE45EEF}"/>
    <dgm:cxn modelId="{8737D928-F326-4528-8DD5-71A37902FCB5}" type="presParOf" srcId="{36B4E909-A2D3-4805-9AA4-68632D448234}" destId="{494DBD87-6D8E-4CE6-AB64-3FDB2285BE07}" srcOrd="0" destOrd="0" presId="urn:microsoft.com/office/officeart/2005/8/layout/default"/>
    <dgm:cxn modelId="{444E081A-394A-4A50-8D3A-BFDF3A102AA8}" type="presParOf" srcId="{36B4E909-A2D3-4805-9AA4-68632D448234}" destId="{D1D6FD5B-15E4-4DBD-9895-C091AC66461C}" srcOrd="1" destOrd="0" presId="urn:microsoft.com/office/officeart/2005/8/layout/default"/>
    <dgm:cxn modelId="{B2C6ADF0-F2E8-4332-A667-84817A54971B}" type="presParOf" srcId="{36B4E909-A2D3-4805-9AA4-68632D448234}" destId="{E698B848-1E2D-4FEB-AF0E-D36A09CA545F}" srcOrd="2" destOrd="0" presId="urn:microsoft.com/office/officeart/2005/8/layout/default"/>
    <dgm:cxn modelId="{D2A3019B-B37A-42A0-B404-784E875F1777}" type="presParOf" srcId="{36B4E909-A2D3-4805-9AA4-68632D448234}" destId="{4E1C0E6B-14F9-4371-971E-C4DE16C0C973}" srcOrd="3" destOrd="0" presId="urn:microsoft.com/office/officeart/2005/8/layout/default"/>
    <dgm:cxn modelId="{A1D454D9-24FC-43D7-AB4D-C3AF3D7FE8CC}" type="presParOf" srcId="{36B4E909-A2D3-4805-9AA4-68632D448234}" destId="{65B89E26-D628-4C81-ABE0-D66D1DC864FB}" srcOrd="4" destOrd="0" presId="urn:microsoft.com/office/officeart/2005/8/layout/default"/>
    <dgm:cxn modelId="{4728B2E5-03CD-4040-B0A3-05EF64127C13}" type="presParOf" srcId="{36B4E909-A2D3-4805-9AA4-68632D448234}" destId="{EA3D0907-4B76-4E3C-8F22-68D10A23477D}" srcOrd="5" destOrd="0" presId="urn:microsoft.com/office/officeart/2005/8/layout/default"/>
    <dgm:cxn modelId="{9EDE6D3D-459C-4E20-852D-148D6177282B}" type="presParOf" srcId="{36B4E909-A2D3-4805-9AA4-68632D448234}" destId="{DAE5BD49-B682-453F-9AFD-6F50E66BAD0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DBD87-6D8E-4CE6-AB64-3FDB2285BE07}">
      <dsp:nvSpPr>
        <dsp:cNvPr id="0" name=""/>
        <dsp:cNvSpPr/>
      </dsp:nvSpPr>
      <dsp:spPr>
        <a:xfrm>
          <a:off x="422974" y="584"/>
          <a:ext cx="2684751" cy="1610850"/>
        </a:xfrm>
        <a:prstGeom prst="rect">
          <a:avLst/>
        </a:prstGeom>
        <a:solidFill>
          <a:srgbClr val="33990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Colleagues</a:t>
          </a:r>
        </a:p>
      </dsp:txBody>
      <dsp:txXfrm>
        <a:off x="422974" y="584"/>
        <a:ext cx="2684751" cy="1610850"/>
      </dsp:txXfrm>
    </dsp:sp>
    <dsp:sp modelId="{E698B848-1E2D-4FEB-AF0E-D36A09CA545F}">
      <dsp:nvSpPr>
        <dsp:cNvPr id="0" name=""/>
        <dsp:cNvSpPr/>
      </dsp:nvSpPr>
      <dsp:spPr>
        <a:xfrm>
          <a:off x="3376201" y="584"/>
          <a:ext cx="2684751" cy="1610850"/>
        </a:xfrm>
        <a:prstGeom prst="rect">
          <a:avLst/>
        </a:prstGeom>
        <a:solidFill>
          <a:srgbClr val="33990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Previous Applicants</a:t>
          </a:r>
        </a:p>
      </dsp:txBody>
      <dsp:txXfrm>
        <a:off x="3376201" y="584"/>
        <a:ext cx="2684751" cy="1610850"/>
      </dsp:txXfrm>
    </dsp:sp>
    <dsp:sp modelId="{65B89E26-D628-4C81-ABE0-D66D1DC864FB}">
      <dsp:nvSpPr>
        <dsp:cNvPr id="0" name=""/>
        <dsp:cNvSpPr/>
      </dsp:nvSpPr>
      <dsp:spPr>
        <a:xfrm>
          <a:off x="422974" y="1879910"/>
          <a:ext cx="2684751" cy="1610850"/>
        </a:xfrm>
        <a:prstGeom prst="rect">
          <a:avLst/>
        </a:prstGeom>
        <a:solidFill>
          <a:srgbClr val="33990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100" kern="1200" dirty="0"/>
            <a:t>Mentees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422974" y="1879910"/>
        <a:ext cx="2684751" cy="1610850"/>
      </dsp:txXfrm>
    </dsp:sp>
    <dsp:sp modelId="{DAE5BD49-B682-453F-9AFD-6F50E66BAD06}">
      <dsp:nvSpPr>
        <dsp:cNvPr id="0" name=""/>
        <dsp:cNvSpPr/>
      </dsp:nvSpPr>
      <dsp:spPr>
        <a:xfrm>
          <a:off x="3376201" y="1879910"/>
          <a:ext cx="2684751" cy="1610850"/>
        </a:xfrm>
        <a:prstGeom prst="rect">
          <a:avLst/>
        </a:prstGeom>
        <a:solidFill>
          <a:srgbClr val="33990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Organizations</a:t>
          </a:r>
        </a:p>
      </dsp:txBody>
      <dsp:txXfrm>
        <a:off x="3376201" y="1879910"/>
        <a:ext cx="2684751" cy="1610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A5851-3819-4376-8A62-385685DFD79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DC466-0B47-485C-83EF-58F18CFE3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</a:t>
            </a:r>
            <a:r>
              <a:rPr lang="en-US" baseline="0" dirty="0"/>
              <a:t>there were contested  nominations!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DC466-0B47-485C-83EF-58F18CFE30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5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DC466-0B47-485C-83EF-58F18CFE30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2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700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826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107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681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06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11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699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52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63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60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963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1"/>
          <p:cNvSpPr>
            <a:spLocks noChangeArrowheads="1"/>
          </p:cNvSpPr>
          <p:nvPr/>
        </p:nvSpPr>
        <p:spPr bwMode="auto">
          <a:xfrm>
            <a:off x="627064" y="1042990"/>
            <a:ext cx="7889875" cy="9048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99FF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500"/>
          </a:p>
        </p:txBody>
      </p:sp>
      <p:pic>
        <p:nvPicPr>
          <p:cNvPr id="1027" name="Picture 7" descr="Society_Logo,symbol_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0025"/>
            <a:ext cx="8382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11"/>
          <p:cNvSpPr>
            <a:spLocks noChangeShapeType="1"/>
          </p:cNvSpPr>
          <p:nvPr/>
        </p:nvSpPr>
        <p:spPr bwMode="auto">
          <a:xfrm flipV="1">
            <a:off x="1519239" y="568325"/>
            <a:ext cx="30527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531938" y="285751"/>
            <a:ext cx="3471862" cy="25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866" tIns="33338" rIns="67866" bIns="333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SYSTEM SAFETY SOCIETY</a:t>
            </a: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1524001" y="561976"/>
            <a:ext cx="3578225" cy="15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866" tIns="33338" rIns="67866" bIns="333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Professionals Dedicated to the Safety of Systems, Products &amp; Services</a:t>
            </a:r>
          </a:p>
        </p:txBody>
      </p:sp>
      <p:grpSp>
        <p:nvGrpSpPr>
          <p:cNvPr id="1031" name="Group 29"/>
          <p:cNvGrpSpPr>
            <a:grpSpLocks/>
          </p:cNvGrpSpPr>
          <p:nvPr/>
        </p:nvGrpSpPr>
        <p:grpSpPr bwMode="auto">
          <a:xfrm>
            <a:off x="3149601" y="2995615"/>
            <a:ext cx="5992813" cy="3824287"/>
            <a:chOff x="1984" y="1887"/>
            <a:chExt cx="3775" cy="2409"/>
          </a:xfrm>
        </p:grpSpPr>
        <p:sp>
          <p:nvSpPr>
            <p:cNvPr id="1032" name="AutoShape 30"/>
            <p:cNvSpPr>
              <a:spLocks noChangeArrowheads="1"/>
            </p:cNvSpPr>
            <p:nvPr userDrawn="1"/>
          </p:nvSpPr>
          <p:spPr bwMode="auto">
            <a:xfrm>
              <a:off x="3631" y="2894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33" name="AutoShape 31"/>
            <p:cNvSpPr>
              <a:spLocks noChangeArrowheads="1"/>
            </p:cNvSpPr>
            <p:nvPr userDrawn="1"/>
          </p:nvSpPr>
          <p:spPr bwMode="auto">
            <a:xfrm>
              <a:off x="3215" y="312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34" name="AutoShape 32"/>
            <p:cNvSpPr>
              <a:spLocks noChangeArrowheads="1"/>
            </p:cNvSpPr>
            <p:nvPr userDrawn="1"/>
          </p:nvSpPr>
          <p:spPr bwMode="auto">
            <a:xfrm>
              <a:off x="4456" y="2880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35" name="AutoShape 33"/>
            <p:cNvSpPr>
              <a:spLocks noChangeArrowheads="1"/>
            </p:cNvSpPr>
            <p:nvPr userDrawn="1"/>
          </p:nvSpPr>
          <p:spPr bwMode="auto">
            <a:xfrm>
              <a:off x="4863" y="3094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36" name="AutoShape 34"/>
            <p:cNvSpPr>
              <a:spLocks noChangeArrowheads="1"/>
            </p:cNvSpPr>
            <p:nvPr userDrawn="1"/>
          </p:nvSpPr>
          <p:spPr bwMode="auto">
            <a:xfrm>
              <a:off x="4036" y="3085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37" name="AutoShape 35"/>
            <p:cNvSpPr>
              <a:spLocks noChangeArrowheads="1"/>
            </p:cNvSpPr>
            <p:nvPr userDrawn="1"/>
          </p:nvSpPr>
          <p:spPr bwMode="auto">
            <a:xfrm>
              <a:off x="4447" y="332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38" name="AutoShape 36"/>
            <p:cNvSpPr>
              <a:spLocks noChangeArrowheads="1"/>
            </p:cNvSpPr>
            <p:nvPr userDrawn="1"/>
          </p:nvSpPr>
          <p:spPr bwMode="auto">
            <a:xfrm>
              <a:off x="5279" y="3864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39" name="AutoShape 37"/>
            <p:cNvSpPr>
              <a:spLocks noChangeArrowheads="1"/>
            </p:cNvSpPr>
            <p:nvPr userDrawn="1"/>
          </p:nvSpPr>
          <p:spPr bwMode="auto">
            <a:xfrm>
              <a:off x="4455" y="2414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0" name="AutoShape 38"/>
            <p:cNvSpPr>
              <a:spLocks noChangeArrowheads="1"/>
            </p:cNvSpPr>
            <p:nvPr userDrawn="1"/>
          </p:nvSpPr>
          <p:spPr bwMode="auto">
            <a:xfrm>
              <a:off x="4039" y="264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1" name="AutoShape 39"/>
            <p:cNvSpPr>
              <a:spLocks noChangeArrowheads="1"/>
            </p:cNvSpPr>
            <p:nvPr userDrawn="1"/>
          </p:nvSpPr>
          <p:spPr bwMode="auto">
            <a:xfrm>
              <a:off x="5256" y="2364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2" name="AutoShape 40"/>
            <p:cNvSpPr>
              <a:spLocks noChangeArrowheads="1"/>
            </p:cNvSpPr>
            <p:nvPr userDrawn="1"/>
          </p:nvSpPr>
          <p:spPr bwMode="auto">
            <a:xfrm>
              <a:off x="5271" y="3334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3" name="AutoShape 41"/>
            <p:cNvSpPr>
              <a:spLocks noChangeArrowheads="1"/>
            </p:cNvSpPr>
            <p:nvPr userDrawn="1"/>
          </p:nvSpPr>
          <p:spPr bwMode="auto">
            <a:xfrm>
              <a:off x="4868" y="2645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4" name="AutoShape 42"/>
            <p:cNvSpPr>
              <a:spLocks noChangeArrowheads="1"/>
            </p:cNvSpPr>
            <p:nvPr userDrawn="1"/>
          </p:nvSpPr>
          <p:spPr bwMode="auto">
            <a:xfrm>
              <a:off x="5271" y="284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5" name="AutoShape 43"/>
            <p:cNvSpPr>
              <a:spLocks noChangeArrowheads="1"/>
            </p:cNvSpPr>
            <p:nvPr userDrawn="1"/>
          </p:nvSpPr>
          <p:spPr bwMode="auto">
            <a:xfrm>
              <a:off x="2808" y="385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6" name="AutoShape 44"/>
            <p:cNvSpPr>
              <a:spLocks noChangeArrowheads="1"/>
            </p:cNvSpPr>
            <p:nvPr userDrawn="1"/>
          </p:nvSpPr>
          <p:spPr bwMode="auto">
            <a:xfrm>
              <a:off x="3632" y="337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7" name="AutoShape 45"/>
            <p:cNvSpPr>
              <a:spLocks noChangeArrowheads="1"/>
            </p:cNvSpPr>
            <p:nvPr userDrawn="1"/>
          </p:nvSpPr>
          <p:spPr bwMode="auto">
            <a:xfrm>
              <a:off x="4039" y="3590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8" name="AutoShape 46"/>
            <p:cNvSpPr>
              <a:spLocks noChangeArrowheads="1"/>
            </p:cNvSpPr>
            <p:nvPr userDrawn="1"/>
          </p:nvSpPr>
          <p:spPr bwMode="auto">
            <a:xfrm>
              <a:off x="3220" y="3621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49" name="AutoShape 47"/>
            <p:cNvSpPr>
              <a:spLocks noChangeArrowheads="1"/>
            </p:cNvSpPr>
            <p:nvPr userDrawn="1"/>
          </p:nvSpPr>
          <p:spPr bwMode="auto">
            <a:xfrm>
              <a:off x="3631" y="3862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50" name="AutoShape 48"/>
            <p:cNvSpPr>
              <a:spLocks noChangeArrowheads="1"/>
            </p:cNvSpPr>
            <p:nvPr userDrawn="1"/>
          </p:nvSpPr>
          <p:spPr bwMode="auto">
            <a:xfrm>
              <a:off x="4864" y="357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51" name="AutoShape 49"/>
            <p:cNvSpPr>
              <a:spLocks noChangeArrowheads="1"/>
            </p:cNvSpPr>
            <p:nvPr userDrawn="1"/>
          </p:nvSpPr>
          <p:spPr bwMode="auto">
            <a:xfrm>
              <a:off x="4460" y="3861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52" name="AutoShape 50"/>
            <p:cNvSpPr>
              <a:spLocks noChangeArrowheads="1"/>
            </p:cNvSpPr>
            <p:nvPr userDrawn="1"/>
          </p:nvSpPr>
          <p:spPr bwMode="auto">
            <a:xfrm>
              <a:off x="2391" y="3614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53" name="AutoShape 51"/>
            <p:cNvSpPr>
              <a:spLocks noChangeArrowheads="1"/>
            </p:cNvSpPr>
            <p:nvPr userDrawn="1"/>
          </p:nvSpPr>
          <p:spPr bwMode="auto">
            <a:xfrm>
              <a:off x="2804" y="3371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54" name="AutoShape 52"/>
            <p:cNvSpPr>
              <a:spLocks noChangeArrowheads="1"/>
            </p:cNvSpPr>
            <p:nvPr userDrawn="1"/>
          </p:nvSpPr>
          <p:spPr bwMode="auto">
            <a:xfrm>
              <a:off x="1984" y="3848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55" name="AutoShape 53"/>
            <p:cNvSpPr>
              <a:spLocks noChangeArrowheads="1"/>
            </p:cNvSpPr>
            <p:nvPr userDrawn="1"/>
          </p:nvSpPr>
          <p:spPr bwMode="auto">
            <a:xfrm>
              <a:off x="4855" y="2166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  <p:sp>
          <p:nvSpPr>
            <p:cNvPr id="1056" name="AutoShape 54"/>
            <p:cNvSpPr>
              <a:spLocks noChangeArrowheads="1"/>
            </p:cNvSpPr>
            <p:nvPr userDrawn="1"/>
          </p:nvSpPr>
          <p:spPr bwMode="auto">
            <a:xfrm>
              <a:off x="5250" y="1887"/>
              <a:ext cx="480" cy="432"/>
            </a:xfrm>
            <a:prstGeom prst="hexagon">
              <a:avLst>
                <a:gd name="adj" fmla="val 27778"/>
                <a:gd name="vf" fmla="val 115470"/>
              </a:avLst>
            </a:prstGeom>
            <a:solidFill>
              <a:srgbClr val="99FF33">
                <a:alpha val="9019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49485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inda.m.thomas@boein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ystemsafety@system-safety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 Awards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Rodney J. Simmons, Ph.D</a:t>
            </a:r>
            <a:r>
              <a:rPr lang="en-US"/>
              <a:t>., CSP </a:t>
            </a:r>
            <a:endParaRPr lang="en-US" dirty="0"/>
          </a:p>
          <a:p>
            <a:r>
              <a:rPr lang="en-US" dirty="0"/>
              <a:t>Incoming Director for Education and Professional Development</a:t>
            </a:r>
            <a:br>
              <a:rPr lang="en-US" dirty="0"/>
            </a:br>
            <a:r>
              <a:rPr lang="en-US" dirty="0"/>
              <a:t>Acting Operating Vice President for Awards  </a:t>
            </a:r>
          </a:p>
        </p:txBody>
      </p:sp>
    </p:spTree>
    <p:extLst>
      <p:ext uri="{BB962C8B-B14F-4D97-AF65-F5344CB8AC3E}">
        <p14:creationId xmlns:p14="http://schemas.microsoft.com/office/powerpoint/2010/main" val="266386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4284"/>
            <a:ext cx="8229600" cy="1143000"/>
          </a:xfrm>
        </p:spPr>
        <p:txBody>
          <a:bodyPr/>
          <a:lstStyle/>
          <a:p>
            <a:r>
              <a:rPr lang="en-US" dirty="0"/>
              <a:t>Awards Program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1965"/>
            <a:ext cx="8229600" cy="1600200"/>
          </a:xfrm>
        </p:spPr>
        <p:txBody>
          <a:bodyPr/>
          <a:lstStyle/>
          <a:p>
            <a:r>
              <a:rPr lang="en-US" dirty="0"/>
              <a:t>Linda M S Thomas, Acting OVP Awards Program</a:t>
            </a:r>
          </a:p>
          <a:p>
            <a:r>
              <a:rPr lang="en-US" dirty="0">
                <a:hlinkClick r:id="rId2"/>
              </a:rPr>
              <a:t>linda.m.thomas@boeing.com</a:t>
            </a:r>
            <a:endParaRPr lang="en-US" dirty="0"/>
          </a:p>
          <a:p>
            <a:r>
              <a:rPr lang="en-US" dirty="0"/>
              <a:t>(206) 914-4751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57200" y="5091545"/>
            <a:ext cx="8115300" cy="945573"/>
          </a:xfrm>
          <a:prstGeom prst="rect">
            <a:avLst/>
          </a:prstGeom>
          <a:solidFill>
            <a:srgbClr val="33990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Please do not mail applications to this address!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0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6302"/>
            <a:ext cx="8229600" cy="1143000"/>
          </a:xfrm>
        </p:spPr>
        <p:txBody>
          <a:bodyPr/>
          <a:lstStyle/>
          <a:p>
            <a:r>
              <a:rPr lang="en-US" dirty="0"/>
              <a:t>2019 Awards Program – What’s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5609"/>
            <a:ext cx="8229600" cy="3871338"/>
          </a:xfrm>
        </p:spPr>
        <p:txBody>
          <a:bodyPr/>
          <a:lstStyle/>
          <a:p>
            <a:r>
              <a:rPr lang="en-US" dirty="0"/>
              <a:t>No change</a:t>
            </a:r>
          </a:p>
        </p:txBody>
      </p:sp>
    </p:spTree>
    <p:extLst>
      <p:ext uri="{BB962C8B-B14F-4D97-AF65-F5344CB8AC3E}">
        <p14:creationId xmlns:p14="http://schemas.microsoft.com/office/powerpoint/2010/main" val="280649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64" y="1240992"/>
            <a:ext cx="8229600" cy="1143000"/>
          </a:xfrm>
        </p:spPr>
        <p:txBody>
          <a:bodyPr/>
          <a:lstStyle/>
          <a:p>
            <a:r>
              <a:rPr lang="en-US" dirty="0"/>
              <a:t>2019 Challenge – Finding Nominees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063081"/>
              </p:ext>
            </p:extLst>
          </p:nvPr>
        </p:nvGraphicFramePr>
        <p:xfrm>
          <a:off x="1371600" y="1974274"/>
          <a:ext cx="6483928" cy="349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189822" y="5684704"/>
            <a:ext cx="6841474" cy="914400"/>
          </a:xfrm>
          <a:prstGeom prst="rect">
            <a:avLst/>
          </a:prstGeom>
          <a:solidFill>
            <a:srgbClr val="C8C40C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Goal: Every Chapter Nominates an Individual or Group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0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185" y="1606561"/>
            <a:ext cx="2176413" cy="27970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6272" y="2052404"/>
            <a:ext cx="2231439" cy="286837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450" y="2748193"/>
            <a:ext cx="2211178" cy="28854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8821" y="1480977"/>
            <a:ext cx="4266447" cy="515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2625" indent="-225425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One Application Form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Covers Period from May 15 2018- May 14, 2019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2019 Award Categories</a:t>
            </a:r>
            <a:endParaRPr lang="en-US" altLang="en-US" dirty="0">
              <a:solidFill>
                <a:srgbClr val="CC6600"/>
              </a:solidFill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/>
              <a:t>Engineer of the Year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/>
              <a:t>Manager of the Year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/>
              <a:t>Educator of the Year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/>
              <a:t>Scientific Research and Development Award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/>
              <a:t>Professional Development Award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/>
              <a:t>International Award</a:t>
            </a:r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0819" y="3317155"/>
            <a:ext cx="2181092" cy="283370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Right Arrow 5"/>
          <p:cNvSpPr/>
          <p:nvPr/>
        </p:nvSpPr>
        <p:spPr bwMode="auto">
          <a:xfrm>
            <a:off x="4160581" y="3435881"/>
            <a:ext cx="904009" cy="716973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3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1448811"/>
            <a:ext cx="8229600" cy="826798"/>
          </a:xfrm>
        </p:spPr>
        <p:txBody>
          <a:bodyPr/>
          <a:lstStyle/>
          <a:p>
            <a:r>
              <a:rPr lang="en-US" dirty="0"/>
              <a:t>Awards Selection Eligibility*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876354"/>
              </p:ext>
            </p:extLst>
          </p:nvPr>
        </p:nvGraphicFramePr>
        <p:xfrm>
          <a:off x="582613" y="2732088"/>
          <a:ext cx="8229600" cy="282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AWARD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ELIGIBLE RECIPIENTS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 Development Award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Fellow and Senior Society members only.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Manager of the 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System Safety Society member.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Engineer of the 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System Safety Society member.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Educator of the 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System Safety Society member involved in education.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Achievement Award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individual, group, or organization.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 Award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Any Society member, group, or organization.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8764" y="5903498"/>
            <a:ext cx="818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*Chapter of the Year and the President’s Award are separate nomination criteria; please see http://www.system-safety.org/development/societyawards.php</a:t>
            </a:r>
          </a:p>
        </p:txBody>
      </p:sp>
    </p:spTree>
    <p:extLst>
      <p:ext uri="{BB962C8B-B14F-4D97-AF65-F5344CB8AC3E}">
        <p14:creationId xmlns:p14="http://schemas.microsoft.com/office/powerpoint/2010/main" val="4911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684"/>
            <a:ext cx="8229600" cy="598198"/>
          </a:xfrm>
        </p:spPr>
        <p:txBody>
          <a:bodyPr/>
          <a:lstStyle/>
          <a:p>
            <a:r>
              <a:rPr lang="en-US" dirty="0"/>
              <a:t>2019 Awards Schedule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811338"/>
              </p:ext>
            </p:extLst>
          </p:nvPr>
        </p:nvGraphicFramePr>
        <p:xfrm>
          <a:off x="457200" y="2078038"/>
          <a:ext cx="8229600" cy="272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8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Awards</a:t>
                      </a:r>
                      <a:r>
                        <a:rPr lang="en-US" baseline="0" dirty="0"/>
                        <a:t> Submission Period Begins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  <a:r>
                        <a:rPr lang="en-US" baseline="0" dirty="0"/>
                        <a:t>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For Award Judges (Nominees</a:t>
                      </a:r>
                      <a:r>
                        <a:rPr lang="en-US" baseline="0" dirty="0"/>
                        <a:t> may not judge awards)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  <a:r>
                        <a:rPr lang="en-US" baseline="0" dirty="0"/>
                        <a:t>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Award</a:t>
                      </a:r>
                      <a:r>
                        <a:rPr lang="en-US" baseline="0" dirty="0"/>
                        <a:t> Applications Due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1-20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Award</a:t>
                      </a:r>
                      <a:r>
                        <a:rPr lang="en-US" baseline="0" dirty="0"/>
                        <a:t> Application Evaluation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Letters to Nominators</a:t>
                      </a:r>
                      <a:r>
                        <a:rPr lang="en-US" baseline="0" dirty="0"/>
                        <a:t> and Applicants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Awards Distributed</a:t>
                      </a:r>
                      <a:r>
                        <a:rPr lang="en-US" baseline="0" dirty="0"/>
                        <a:t> at 37th System Safety Society Conference</a:t>
                      </a:r>
                    </a:p>
                    <a:p>
                      <a:r>
                        <a:rPr lang="en-US" baseline="0" dirty="0"/>
                        <a:t>Norfolk, 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74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0211"/>
            <a:ext cx="8229600" cy="806016"/>
          </a:xfrm>
        </p:spPr>
        <p:txBody>
          <a:bodyPr/>
          <a:lstStyle/>
          <a:p>
            <a:r>
              <a:rPr lang="en-US"/>
              <a:t>Preparing Award Nomination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536"/>
            <a:ext cx="8229600" cy="4224629"/>
          </a:xfrm>
        </p:spPr>
        <p:txBody>
          <a:bodyPr/>
          <a:lstStyle/>
          <a:p>
            <a:r>
              <a:rPr lang="en-US" dirty="0"/>
              <a:t>Please read instructions in the “Annual Awards, Cycle and Nomination Criteria Document”</a:t>
            </a:r>
          </a:p>
          <a:p>
            <a:pPr lvl="1"/>
            <a:r>
              <a:rPr lang="en-US" dirty="0"/>
              <a:t>Consider the award and criteria when nominating for individuals or groups</a:t>
            </a:r>
          </a:p>
          <a:p>
            <a:pPr lvl="1"/>
            <a:r>
              <a:rPr lang="en-US" dirty="0"/>
              <a:t>Follow the nomination procedures</a:t>
            </a:r>
          </a:p>
          <a:p>
            <a:r>
              <a:rPr lang="en-US" dirty="0"/>
              <a:t>Use only </a:t>
            </a:r>
            <a:r>
              <a:rPr lang="en-US" u="sng" dirty="0"/>
              <a:t>one application per nomination </a:t>
            </a:r>
            <a:r>
              <a:rPr lang="en-US" dirty="0"/>
              <a:t>(for example if you are nominating a candidate for more than one award, then complete an application for each award)</a:t>
            </a:r>
          </a:p>
          <a:p>
            <a:r>
              <a:rPr lang="en-US" dirty="0"/>
              <a:t>Verify contact information for nominator and nominee profiles for ensuring feedback on applications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7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0211"/>
            <a:ext cx="8229600" cy="806016"/>
          </a:xfrm>
        </p:spPr>
        <p:txBody>
          <a:bodyPr/>
          <a:lstStyle/>
          <a:p>
            <a:r>
              <a:rPr lang="en-US" dirty="0"/>
              <a:t>Preparing Award Nomination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536"/>
            <a:ext cx="8229600" cy="4224629"/>
          </a:xfrm>
        </p:spPr>
        <p:txBody>
          <a:bodyPr/>
          <a:lstStyle/>
          <a:p>
            <a:r>
              <a:rPr lang="en-US" dirty="0"/>
              <a:t>Complete every section of the application in accordance to the award criteria</a:t>
            </a:r>
          </a:p>
          <a:p>
            <a:r>
              <a:rPr lang="en-US" dirty="0"/>
              <a:t>Provide supplemental information as appropriate</a:t>
            </a:r>
          </a:p>
          <a:p>
            <a:pPr lvl="1"/>
            <a:r>
              <a:rPr lang="en-US" dirty="0"/>
              <a:t>Published works can be submitted as an attachment to the nomination form</a:t>
            </a:r>
          </a:p>
          <a:p>
            <a:r>
              <a:rPr lang="en-US" dirty="0"/>
              <a:t>Provide up to 3 references; one must be a System Safety Society member (not related to nor employed by the nominee)</a:t>
            </a:r>
          </a:p>
          <a:p>
            <a:r>
              <a:rPr lang="en-US" dirty="0"/>
              <a:t>Email completed awards form directly to </a:t>
            </a:r>
            <a:r>
              <a:rPr lang="en-US" dirty="0">
                <a:hlinkClick r:id="rId2"/>
              </a:rPr>
              <a:t>systemsafety@system-safety.org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9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9984"/>
            <a:ext cx="8229600" cy="650152"/>
          </a:xfrm>
        </p:spPr>
        <p:txBody>
          <a:bodyPr/>
          <a:lstStyle/>
          <a:p>
            <a:r>
              <a:rPr lang="en-US" dirty="0"/>
              <a:t>Awards  Committee Judging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4384"/>
            <a:ext cx="8229600" cy="3092020"/>
          </a:xfrm>
        </p:spPr>
        <p:txBody>
          <a:bodyPr/>
          <a:lstStyle/>
          <a:p>
            <a:r>
              <a:rPr lang="en-US" dirty="0"/>
              <a:t>Call for awards judges will start in April</a:t>
            </a:r>
          </a:p>
          <a:p>
            <a:r>
              <a:rPr lang="en-US" dirty="0"/>
              <a:t>Judge Qualification Criteria – </a:t>
            </a:r>
          </a:p>
          <a:p>
            <a:pPr lvl="1"/>
            <a:r>
              <a:rPr lang="en-US" dirty="0"/>
              <a:t>Availability to review and grade applications between June 1- 20</a:t>
            </a:r>
          </a:p>
          <a:p>
            <a:pPr lvl="1"/>
            <a:r>
              <a:rPr lang="en-US" dirty="0"/>
              <a:t>Cannot be a nominee for an award</a:t>
            </a:r>
          </a:p>
          <a:p>
            <a:r>
              <a:rPr lang="en-US" dirty="0"/>
              <a:t>Orientation teleconference available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7725"/>
      </p:ext>
    </p:extLst>
  </p:cSld>
  <p:clrMapOvr>
    <a:masterClrMapping/>
  </p:clrMapOvr>
</p:sld>
</file>

<file path=ppt/theme/theme1.xml><?xml version="1.0" encoding="utf-8"?>
<a:theme xmlns:a="http://schemas.openxmlformats.org/drawingml/2006/main" name="OVPAwards_Presentation_0114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OVPAwards_Presentation_011415</Template>
  <TotalTime>386</TotalTime>
  <Words>462</Words>
  <Application>Microsoft Macintosh PowerPoint</Application>
  <PresentationFormat>On-screen Show (4:3)</PresentationFormat>
  <Paragraphs>79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OVPAwards_Presentation_011415</vt:lpstr>
      <vt:lpstr>2019 Awards Program</vt:lpstr>
      <vt:lpstr>2019 Awards Program – What’s New</vt:lpstr>
      <vt:lpstr>2019 Challenge – Finding Nominees</vt:lpstr>
      <vt:lpstr>PowerPoint Presentation</vt:lpstr>
      <vt:lpstr>Awards Selection Eligibility*</vt:lpstr>
      <vt:lpstr>2019 Awards Schedule</vt:lpstr>
      <vt:lpstr>Preparing Award Nomination Application</vt:lpstr>
      <vt:lpstr>Preparing Award Nomination Application</vt:lpstr>
      <vt:lpstr>Awards  Committee Judging</vt:lpstr>
      <vt:lpstr>Awards Program Contact Information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Awards Program</dc:title>
  <dc:creator>Linda</dc:creator>
  <cp:lastModifiedBy>Rodney Simmons</cp:lastModifiedBy>
  <cp:revision>41</cp:revision>
  <dcterms:created xsi:type="dcterms:W3CDTF">2015-01-28T04:14:45Z</dcterms:created>
  <dcterms:modified xsi:type="dcterms:W3CDTF">2019-05-14T20:54:54Z</dcterms:modified>
</cp:coreProperties>
</file>